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0" r:id="rId6"/>
    <p:sldId id="27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118" d="100"/>
          <a:sy n="118"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91745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88642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76137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02392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5D115C-7C7E-47A0-B651-5907128B8432}"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404061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5D115C-7C7E-47A0-B651-5907128B8432}"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89700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5D115C-7C7E-47A0-B651-5907128B8432}" type="datetimeFigureOut">
              <a:rPr lang="en-US" smtClean="0"/>
              <a:t>9/7/2016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306836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5D115C-7C7E-47A0-B651-5907128B8432}" type="datetimeFigureOut">
              <a:rPr lang="en-US" smtClean="0"/>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71194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D115C-7C7E-47A0-B651-5907128B8432}" type="datetimeFigureOut">
              <a:rPr lang="en-US" smtClean="0"/>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97076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D115C-7C7E-47A0-B651-5907128B8432}"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131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D115C-7C7E-47A0-B651-5907128B8432}"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42269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D115C-7C7E-47A0-B651-5907128B8432}" type="datetimeFigureOut">
              <a:rPr lang="en-US" smtClean="0"/>
              <a:t>9/7/2016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94AE4-F01B-466A-B6D9-CBB21216D2B9}" type="slidenum">
              <a:rPr lang="en-US" smtClean="0"/>
              <a:t>‹#›</a:t>
            </a:fld>
            <a:endParaRPr lang="en-US"/>
          </a:p>
        </p:txBody>
      </p:sp>
    </p:spTree>
    <p:extLst>
      <p:ext uri="{BB962C8B-B14F-4D97-AF65-F5344CB8AC3E}">
        <p14:creationId xmlns:p14="http://schemas.microsoft.com/office/powerpoint/2010/main" val="214416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[Team Name]</a:t>
            </a:r>
            <a:br>
              <a:rPr lang="en-US" dirty="0" smtClean="0"/>
            </a:br>
            <a:r>
              <a:rPr lang="en-US" sz="2700" dirty="0" smtClean="0"/>
              <a:t>(e.g. </a:t>
            </a:r>
            <a:r>
              <a:rPr lang="en-US" sz="2700" dirty="0" smtClean="0"/>
              <a:t>ESH)</a:t>
            </a:r>
            <a:endParaRPr lang="en-US" sz="2700" dirty="0"/>
          </a:p>
        </p:txBody>
      </p:sp>
      <p:sp>
        <p:nvSpPr>
          <p:cNvPr id="3" name="Subtitle 2"/>
          <p:cNvSpPr>
            <a:spLocks noGrp="1"/>
          </p:cNvSpPr>
          <p:nvPr>
            <p:ph type="subTitle" idx="1"/>
          </p:nvPr>
        </p:nvSpPr>
        <p:spPr/>
        <p:txBody>
          <a:bodyPr/>
          <a:lstStyle/>
          <a:p>
            <a:r>
              <a:rPr lang="en-US" dirty="0" smtClean="0"/>
              <a:t>Team Lead</a:t>
            </a:r>
            <a:endParaRPr lang="en-US" dirty="0"/>
          </a:p>
        </p:txBody>
      </p:sp>
    </p:spTree>
    <p:extLst>
      <p:ext uri="{BB962C8B-B14F-4D97-AF65-F5344CB8AC3E}">
        <p14:creationId xmlns:p14="http://schemas.microsoft.com/office/powerpoint/2010/main" val="108955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Thread Changes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8226274"/>
              </p:ext>
            </p:extLst>
          </p:nvPr>
        </p:nvGraphicFramePr>
        <p:xfrm>
          <a:off x="228601" y="1939131"/>
          <a:ext cx="8686799" cy="4124325"/>
        </p:xfrm>
        <a:graphic>
          <a:graphicData uri="http://schemas.openxmlformats.org/drawingml/2006/table">
            <a:tbl>
              <a:tblPr/>
              <a:tblGrid>
                <a:gridCol w="990391"/>
                <a:gridCol w="1924102"/>
                <a:gridCol w="1924102"/>
                <a:gridCol w="1924102"/>
                <a:gridCol w="1924102"/>
              </a:tblGrid>
              <a:tr h="238125">
                <a:tc>
                  <a:txBody>
                    <a:bodyPr/>
                    <a:lstStyle/>
                    <a:p>
                      <a:pPr algn="ctr" fontAlgn="ctr"/>
                      <a:r>
                        <a:rPr lang="en-US" sz="1100" b="1" i="0" u="none" strike="noStrike" dirty="0">
                          <a:effectLst/>
                          <a:latin typeface="Arial Black" panose="020B0A04020102020204" pitchFamily="34" charset="0"/>
                        </a:rPr>
                        <a:t>Sub-Thread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a:effectLst/>
                          <a:latin typeface="Arial" panose="020B0604020202020204" pitchFamily="34" charset="0"/>
                        </a:rPr>
                        <a:t>J.1 - Materials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a:effectLst/>
                          <a:latin typeface="Arial" panose="020B0604020202020204" pitchFamily="34" charset="0"/>
                        </a:rPr>
                        <a:t>J.2 - Infrastructure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effectLst/>
                          <a:latin typeface="Arial" panose="020B0604020202020204" pitchFamily="34" charset="0"/>
                        </a:rPr>
                        <a:t>J.3 - Administrative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smtClean="0">
                          <a:solidFill>
                            <a:srgbClr val="FF0000"/>
                          </a:solidFill>
                          <a:effectLst/>
                          <a:latin typeface="Arial" panose="020B0604020202020204" pitchFamily="34" charset="0"/>
                        </a:rPr>
                        <a:t>Comments</a:t>
                      </a:r>
                      <a:endParaRPr lang="en-US" sz="10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5775">
                <a:tc>
                  <a:txBody>
                    <a:bodyPr/>
                    <a:lstStyle/>
                    <a:p>
                      <a:pPr algn="ctr" fontAlgn="ctr"/>
                      <a:r>
                        <a:rPr lang="en-US" sz="1100" b="1" i="0" u="none" strike="noStrike">
                          <a:effectLst/>
                          <a:latin typeface="Arial Black" panose="020B0A04020102020204" pitchFamily="34" charset="0"/>
                        </a:rPr>
                        <a:t>MRL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Are  Documented Safety Data Sheet (SDS) available for known raw materials?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700">
                <a:tc>
                  <a:txBody>
                    <a:bodyPr/>
                    <a:lstStyle/>
                    <a:p>
                      <a:pPr algn="ctr" fontAlgn="ctr"/>
                      <a:r>
                        <a:rPr lang="en-US" sz="1100" b="1" i="0" u="none" strike="noStrike">
                          <a:effectLst/>
                          <a:latin typeface="Arial Black" panose="020B0A04020102020204" pitchFamily="34" charset="0"/>
                        </a:rPr>
                        <a:t>MRL 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Are Safety Data Sheets (SDS) evaluations for compatibility and segregation requirements  initiated?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0">
                <a:tc>
                  <a:txBody>
                    <a:bodyPr/>
                    <a:lstStyle/>
                    <a:p>
                      <a:pPr algn="ctr" fontAlgn="ctr"/>
                      <a:r>
                        <a:rPr lang="en-US" sz="1100" b="1" i="0" u="none" strike="noStrike">
                          <a:effectLst/>
                          <a:latin typeface="Arial Black" panose="020B0A04020102020204" pitchFamily="34" charset="0"/>
                        </a:rPr>
                        <a:t>MRL 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Have all materials been assessed for EHS risks?-…..specifically have you checked out alternatives and how they can impact the life cycle (womb to tomb) of the product?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7325">
                <a:tc>
                  <a:txBody>
                    <a:bodyPr/>
                    <a:lstStyle/>
                    <a:p>
                      <a:pPr algn="ctr" fontAlgn="ctr"/>
                      <a:r>
                        <a:rPr lang="en-US" sz="1100" b="1" i="0" u="none" strike="noStrike">
                          <a:effectLst/>
                          <a:latin typeface="Arial Black" panose="020B0A04020102020204" pitchFamily="34" charset="0"/>
                        </a:rPr>
                        <a:t>MRL 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Has the EHS representative  and Value Stream evaluated reuse/recycle of material stream in house and at the supplier?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dirty="0">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ounded Rectangle 4"/>
          <p:cNvSpPr/>
          <p:nvPr/>
        </p:nvSpPr>
        <p:spPr>
          <a:xfrm>
            <a:off x="1464658" y="6279419"/>
            <a:ext cx="6182315" cy="3398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rgbClr val="FF0000"/>
                </a:solidFill>
              </a:rPr>
              <a:t>Please make changes to the criteria in red!</a:t>
            </a:r>
            <a:endParaRPr lang="en-US" dirty="0">
              <a:solidFill>
                <a:srgbClr val="FF0000"/>
              </a:solidFill>
            </a:endParaRPr>
          </a:p>
        </p:txBody>
      </p:sp>
    </p:spTree>
    <p:extLst>
      <p:ext uri="{BB962C8B-B14F-4D97-AF65-F5344CB8AC3E}">
        <p14:creationId xmlns:p14="http://schemas.microsoft.com/office/powerpoint/2010/main" val="120340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Thread Changes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9240027"/>
              </p:ext>
            </p:extLst>
          </p:nvPr>
        </p:nvGraphicFramePr>
        <p:xfrm>
          <a:off x="228601" y="1825625"/>
          <a:ext cx="8686798" cy="4351338"/>
        </p:xfrm>
        <a:graphic>
          <a:graphicData uri="http://schemas.openxmlformats.org/drawingml/2006/table">
            <a:tbl>
              <a:tblPr/>
              <a:tblGrid>
                <a:gridCol w="990390"/>
                <a:gridCol w="1924102"/>
                <a:gridCol w="1924102"/>
                <a:gridCol w="1924102"/>
                <a:gridCol w="1924102"/>
              </a:tblGrid>
              <a:tr h="210007">
                <a:tc>
                  <a:txBody>
                    <a:bodyPr/>
                    <a:lstStyle/>
                    <a:p>
                      <a:pPr algn="ctr" fontAlgn="ctr"/>
                      <a:r>
                        <a:rPr lang="en-US" sz="1000" b="1" i="0" u="none" strike="noStrike" dirty="0">
                          <a:effectLst/>
                          <a:latin typeface="Arial Black" panose="020B0A04020102020204" pitchFamily="34" charset="0"/>
                        </a:rPr>
                        <a:t>Sub-Thread</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a:effectLst/>
                          <a:latin typeface="Arial" panose="020B0604020202020204" pitchFamily="34" charset="0"/>
                        </a:rPr>
                        <a:t>J.1 - Materials</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a:effectLst/>
                          <a:latin typeface="Arial" panose="020B0604020202020204" pitchFamily="34" charset="0"/>
                        </a:rPr>
                        <a:t>J.2 - Infrastructure </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J.3 - Administrative</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rgbClr val="FF0000"/>
                          </a:solidFill>
                          <a:effectLst/>
                          <a:latin typeface="Arial" panose="020B0604020202020204" pitchFamily="34" charset="0"/>
                        </a:rPr>
                        <a:t>Comments</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8045">
                <a:tc>
                  <a:txBody>
                    <a:bodyPr/>
                    <a:lstStyle/>
                    <a:p>
                      <a:pPr algn="ctr" fontAlgn="ctr"/>
                      <a:r>
                        <a:rPr lang="en-US" sz="1000" b="1" i="0" u="none" strike="noStrike" dirty="0">
                          <a:effectLst/>
                          <a:latin typeface="Arial Black" panose="020B0A04020102020204" pitchFamily="34" charset="0"/>
                        </a:rPr>
                        <a:t>MRL 5</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Has the waste stream analysis been initiated and have reuse/recycle projects been initiated for all materials capable of recycle?</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EHS (special medical /ergonomic requirements, alternate energy) issues been assessed for preferred manufacturing process?</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Has initial safety risk assessment (SRA) been completed for preferred manufacturing process?</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5241">
                <a:tc>
                  <a:txBody>
                    <a:bodyPr/>
                    <a:lstStyle/>
                    <a:p>
                      <a:pPr algn="ctr" fontAlgn="ctr"/>
                      <a:r>
                        <a:rPr lang="en-US" sz="1000" b="1" i="0" u="none" strike="noStrike">
                          <a:effectLst/>
                          <a:latin typeface="Arial Black" panose="020B0A04020102020204" pitchFamily="34" charset="0"/>
                        </a:rPr>
                        <a:t>MRL 6</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manufacturing sites' EHS function assessed material storage and waste handling issues?</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manufacturing sites' EHS function assessed ergonomic issues?</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Has safety risk assessment (SRA) for equipment used in  preferred manufacturing process been updated?</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8045">
                <a:tc>
                  <a:txBody>
                    <a:bodyPr/>
                    <a:lstStyle/>
                    <a:p>
                      <a:pPr algn="ctr" fontAlgn="ctr"/>
                      <a:r>
                        <a:rPr lang="en-US" sz="1000" b="1" i="0" u="none" strike="noStrike">
                          <a:effectLst/>
                          <a:latin typeface="Arial Black" panose="020B0A04020102020204" pitchFamily="34" charset="0"/>
                        </a:rPr>
                        <a:t>MRL 7</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manufacturing sites' EHS function assessed hazardous materials and applied for all required permits? </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Has the ergonomics needs for workstations and operators been addressed?</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Has safety risk assessment (SRA) been completed and associated risk  mitigation strategies established?</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ounded Rectangle 4"/>
          <p:cNvSpPr/>
          <p:nvPr/>
        </p:nvSpPr>
        <p:spPr>
          <a:xfrm>
            <a:off x="1464658" y="6279419"/>
            <a:ext cx="6182315" cy="3398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rgbClr val="FF0000"/>
                </a:solidFill>
              </a:rPr>
              <a:t>Please make changes to the criteria in red!</a:t>
            </a:r>
            <a:endParaRPr lang="en-US" dirty="0">
              <a:solidFill>
                <a:srgbClr val="FF0000"/>
              </a:solidFill>
            </a:endParaRPr>
          </a:p>
        </p:txBody>
      </p:sp>
    </p:spTree>
    <p:extLst>
      <p:ext uri="{BB962C8B-B14F-4D97-AF65-F5344CB8AC3E}">
        <p14:creationId xmlns:p14="http://schemas.microsoft.com/office/powerpoint/2010/main" val="83185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Thread Changes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5556838"/>
              </p:ext>
            </p:extLst>
          </p:nvPr>
        </p:nvGraphicFramePr>
        <p:xfrm>
          <a:off x="228601" y="1825625"/>
          <a:ext cx="8686799" cy="4351337"/>
        </p:xfrm>
        <a:graphic>
          <a:graphicData uri="http://schemas.openxmlformats.org/drawingml/2006/table">
            <a:tbl>
              <a:tblPr/>
              <a:tblGrid>
                <a:gridCol w="990391"/>
                <a:gridCol w="1924102"/>
                <a:gridCol w="1924102"/>
                <a:gridCol w="1924102"/>
                <a:gridCol w="1924102"/>
              </a:tblGrid>
              <a:tr h="202954">
                <a:tc>
                  <a:txBody>
                    <a:bodyPr/>
                    <a:lstStyle/>
                    <a:p>
                      <a:pPr algn="ctr" fontAlgn="ctr"/>
                      <a:r>
                        <a:rPr lang="en-US" sz="900" b="1" i="0" u="none" strike="noStrike" dirty="0">
                          <a:effectLst/>
                          <a:latin typeface="Arial Black" panose="020B0A04020102020204" pitchFamily="34" charset="0"/>
                        </a:rPr>
                        <a:t>Sub-Thread</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a:effectLst/>
                          <a:latin typeface="Arial" panose="020B0604020202020204" pitchFamily="34" charset="0"/>
                        </a:rPr>
                        <a:t>J.1 - Materials</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a:effectLst/>
                          <a:latin typeface="Arial" panose="020B0604020202020204" pitchFamily="34" charset="0"/>
                        </a:rPr>
                        <a:t>J.2 - Infrastructure </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J.3 - Administrative</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rgbClr val="FF0000"/>
                          </a:solidFill>
                          <a:effectLst/>
                          <a:latin typeface="Arial" panose="020B0604020202020204" pitchFamily="34" charset="0"/>
                        </a:rPr>
                        <a:t>Comments</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4115">
                <a:tc>
                  <a:txBody>
                    <a:bodyPr/>
                    <a:lstStyle/>
                    <a:p>
                      <a:pPr algn="ctr" fontAlgn="ctr"/>
                      <a:r>
                        <a:rPr lang="en-US" sz="900" b="1" i="0" u="none" strike="noStrike" dirty="0">
                          <a:effectLst/>
                          <a:latin typeface="Arial Black" panose="020B0A04020102020204" pitchFamily="34" charset="0"/>
                        </a:rPr>
                        <a:t>MRL 8</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Have manufacturing sites' EHS function established hazardous materials disposal requirements?</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manufacturing sites' EHS function refined all  IH/toxicology and ergonomic  requirements for production?</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safety risk assessment (SRA) issues been mitigated and EHS training program established?</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088">
                <a:tc>
                  <a:txBody>
                    <a:bodyPr/>
                    <a:lstStyle/>
                    <a:p>
                      <a:pPr algn="ctr" fontAlgn="ctr"/>
                      <a:r>
                        <a:rPr lang="en-US" sz="900" b="1" i="0" u="none" strike="noStrike">
                          <a:effectLst/>
                          <a:latin typeface="Arial Black" panose="020B0A04020102020204" pitchFamily="34" charset="0"/>
                        </a:rPr>
                        <a:t>MRL 9</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manufacturing sites' EHS function established hazardous materials storage and disposal requirements?</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manufacturing sites' EHS function refined all  IH/toxicology and ergonomic  requirements for production?</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Has the  SRA been completed including the installation of safety engineering/isolation systems?</a:t>
                      </a:r>
                      <a:br>
                        <a:rPr lang="en-US" sz="900" b="0" i="0" u="none" strike="noStrike">
                          <a:effectLst/>
                          <a:latin typeface="Arial" panose="020B0604020202020204" pitchFamily="34" charset="0"/>
                        </a:rPr>
                      </a:br>
                      <a:r>
                        <a:rPr lang="en-US" sz="900" b="0" i="0" u="none" strike="noStrike">
                          <a:effectLst/>
                          <a:latin typeface="Arial" panose="020B0604020202020204" pitchFamily="34" charset="0"/>
                        </a:rPr>
                        <a:t>Asbestos HP02, Floor Sealers &amp; Coatings EP04, Safety Showers&amp; Eyewash Station SP11, Evacuation &amp; Refuge Plan</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4180">
                <a:tc>
                  <a:txBody>
                    <a:bodyPr/>
                    <a:lstStyle/>
                    <a:p>
                      <a:pPr algn="ctr" fontAlgn="ctr"/>
                      <a:r>
                        <a:rPr lang="en-US" sz="900" b="1" i="0" u="none" strike="noStrike">
                          <a:effectLst/>
                          <a:latin typeface="Arial Black" panose="020B0A04020102020204" pitchFamily="34" charset="0"/>
                        </a:rPr>
                        <a:t>MRL 10</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Have the waste stream analysis projects been completed for all materials capable of reuse or recycle?  Has material storage and disposal process been validated to plant procedures and permits?</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Has the required PPE been verified that it can withstand production and fits all employees properly?</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Has the EHS training been completed?</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ounded Rectangle 4"/>
          <p:cNvSpPr/>
          <p:nvPr/>
        </p:nvSpPr>
        <p:spPr>
          <a:xfrm>
            <a:off x="1464658" y="6279419"/>
            <a:ext cx="6182315" cy="3398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rgbClr val="FF0000"/>
                </a:solidFill>
              </a:rPr>
              <a:t>Please make changes to the criteria in red!</a:t>
            </a:r>
            <a:endParaRPr lang="en-US" dirty="0">
              <a:solidFill>
                <a:srgbClr val="FF0000"/>
              </a:solidFill>
            </a:endParaRPr>
          </a:p>
        </p:txBody>
      </p:sp>
    </p:spTree>
    <p:extLst>
      <p:ext uri="{BB962C8B-B14F-4D97-AF65-F5344CB8AC3E}">
        <p14:creationId xmlns:p14="http://schemas.microsoft.com/office/powerpoint/2010/main" val="68664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Proposal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3314604"/>
              </p:ext>
            </p:extLst>
          </p:nvPr>
        </p:nvGraphicFramePr>
        <p:xfrm>
          <a:off x="2057400" y="1939131"/>
          <a:ext cx="5029200" cy="4124325"/>
        </p:xfrm>
        <a:graphic>
          <a:graphicData uri="http://schemas.openxmlformats.org/drawingml/2006/table">
            <a:tbl>
              <a:tblPr/>
              <a:tblGrid>
                <a:gridCol w="1029396"/>
                <a:gridCol w="1999902"/>
                <a:gridCol w="1999902"/>
              </a:tblGrid>
              <a:tr h="238125">
                <a:tc>
                  <a:txBody>
                    <a:bodyPr/>
                    <a:lstStyle/>
                    <a:p>
                      <a:pPr algn="ctr" fontAlgn="ctr"/>
                      <a:r>
                        <a:rPr lang="en-US" sz="1100" b="1" i="0" u="none" strike="noStrike" dirty="0">
                          <a:effectLst/>
                          <a:latin typeface="Arial Black" panose="020B0A04020102020204" pitchFamily="34" charset="0"/>
                        </a:rPr>
                        <a:t>Sub-Thread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effectLst/>
                          <a:latin typeface="Arial" panose="020B0604020202020204" pitchFamily="34" charset="0"/>
                        </a:rPr>
                        <a:t>D.4 - Special Handling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dirty="0" smtClean="0">
                          <a:solidFill>
                            <a:srgbClr val="FF0000"/>
                          </a:solidFill>
                          <a:effectLst/>
                          <a:latin typeface="Arial" panose="020B0604020202020204" pitchFamily="34" charset="0"/>
                        </a:rPr>
                        <a:t>Changes/Comments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5775">
                <a:tc>
                  <a:txBody>
                    <a:bodyPr/>
                    <a:lstStyle/>
                    <a:p>
                      <a:pPr algn="ctr" fontAlgn="ctr"/>
                      <a:r>
                        <a:rPr lang="en-US" sz="1100" b="1" i="0" u="none" strike="noStrike">
                          <a:effectLst/>
                          <a:latin typeface="Arial Black" panose="020B0A04020102020204" pitchFamily="34" charset="0"/>
                        </a:rPr>
                        <a:t>MRL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700">
                <a:tc>
                  <a:txBody>
                    <a:bodyPr/>
                    <a:lstStyle/>
                    <a:p>
                      <a:pPr algn="ctr" fontAlgn="ctr"/>
                      <a:r>
                        <a:rPr lang="en-US" sz="1100" b="1" i="0" u="none" strike="noStrike">
                          <a:effectLst/>
                          <a:latin typeface="Arial Black" panose="020B0A04020102020204" pitchFamily="34" charset="0"/>
                        </a:rPr>
                        <a:t>MRL 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Initial evaluation of potential regulatory requirements and special handling concerns.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0">
                <a:tc>
                  <a:txBody>
                    <a:bodyPr/>
                    <a:lstStyle/>
                    <a:p>
                      <a:pPr algn="ctr" fontAlgn="ctr"/>
                      <a:r>
                        <a:rPr lang="en-US" sz="1100" b="1" i="0" u="none" strike="noStrike">
                          <a:effectLst/>
                          <a:latin typeface="Arial Black" panose="020B0A04020102020204" pitchFamily="34" charset="0"/>
                        </a:rPr>
                        <a:t>MRL 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List of hazardous materials identified. Special handling procedures applied in the lab </a:t>
                      </a:r>
                      <a:r>
                        <a:rPr lang="en-US" sz="1000" b="0" i="0" u="none" strike="noStrike" dirty="0">
                          <a:solidFill>
                            <a:srgbClr val="FF0000"/>
                          </a:solidFill>
                          <a:effectLst/>
                          <a:latin typeface="Arial" panose="020B0604020202020204" pitchFamily="34" charset="0"/>
                        </a:rPr>
                        <a:t>with established disposal procedures</a:t>
                      </a:r>
                      <a:r>
                        <a:rPr lang="en-US" sz="1000" b="0" i="0" u="none" strike="noStrike" dirty="0">
                          <a:effectLst/>
                          <a:latin typeface="Arial" panose="020B0604020202020204" pitchFamily="34" charset="0"/>
                        </a:rPr>
                        <a:t>. Special handling concerns assessed.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dirty="0">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7325">
                <a:tc>
                  <a:txBody>
                    <a:bodyPr/>
                    <a:lstStyle/>
                    <a:p>
                      <a:pPr algn="ctr" fontAlgn="ctr"/>
                      <a:r>
                        <a:rPr lang="en-US" sz="1100" b="1" i="0" u="none" strike="noStrike">
                          <a:effectLst/>
                          <a:latin typeface="Arial Black" panose="020B0A04020102020204" pitchFamily="34" charset="0"/>
                        </a:rPr>
                        <a:t>MRL 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List of hazardous materials updated</a:t>
                      </a:r>
                      <a:r>
                        <a:rPr lang="en-US" sz="1000" b="0" i="0" u="none" strike="noStrike" dirty="0">
                          <a:solidFill>
                            <a:srgbClr val="FF0000"/>
                          </a:solidFill>
                          <a:effectLst/>
                          <a:latin typeface="Arial" panose="020B0604020202020204" pitchFamily="34" charset="0"/>
                        </a:rPr>
                        <a:t> </a:t>
                      </a:r>
                      <a:r>
                        <a:rPr lang="en-US" sz="1000" b="0" i="0" u="none" strike="noStrike" dirty="0">
                          <a:effectLst/>
                          <a:latin typeface="Arial" panose="020B0604020202020204" pitchFamily="34" charset="0"/>
                        </a:rPr>
                        <a:t>.  Special handling procedures</a:t>
                      </a:r>
                      <a:r>
                        <a:rPr lang="en-US" sz="1000" b="0" i="0" u="none" strike="noStrike" dirty="0">
                          <a:solidFill>
                            <a:srgbClr val="FF0000"/>
                          </a:solidFill>
                          <a:effectLst/>
                          <a:latin typeface="Arial" panose="020B0604020202020204" pitchFamily="34" charset="0"/>
                        </a:rPr>
                        <a:t> </a:t>
                      </a:r>
                      <a:r>
                        <a:rPr lang="en-US" sz="1000" b="0" i="0" u="none" strike="noStrike" dirty="0">
                          <a:effectLst/>
                          <a:latin typeface="Arial" panose="020B0604020202020204" pitchFamily="34" charset="0"/>
                        </a:rPr>
                        <a:t>applied in the lab</a:t>
                      </a:r>
                      <a:r>
                        <a:rPr lang="en-US" sz="1000" b="0" i="0" u="none" strike="noStrike" dirty="0">
                          <a:solidFill>
                            <a:srgbClr val="FF0000"/>
                          </a:solidFill>
                          <a:effectLst/>
                          <a:latin typeface="Arial" panose="020B0604020202020204" pitchFamily="34" charset="0"/>
                        </a:rPr>
                        <a:t> and disposal procedures evaluated</a:t>
                      </a:r>
                      <a:r>
                        <a:rPr lang="en-US" sz="1000" b="0" i="0" u="none" strike="noStrike" dirty="0">
                          <a:effectLst/>
                          <a:latin typeface="Arial" panose="020B0604020202020204" pitchFamily="34" charset="0"/>
                        </a:rPr>
                        <a:t>. Special handling requirements identified</a:t>
                      </a:r>
                      <a:r>
                        <a:rPr lang="en-US" sz="1000" b="0" i="0" u="none" strike="noStrike" dirty="0">
                          <a:solidFill>
                            <a:srgbClr val="FF0000"/>
                          </a:solidFill>
                          <a:effectLst/>
                          <a:latin typeface="Arial" panose="020B0604020202020204" pitchFamily="34" charset="0"/>
                        </a:rPr>
                        <a:t> and analyzed</a:t>
                      </a:r>
                      <a:r>
                        <a:rPr lang="en-US" sz="1000" b="0" i="0" u="none" strike="noStrike" dirty="0">
                          <a:effectLst/>
                          <a:latin typeface="Arial" panose="020B060402020202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000" b="0" i="0" u="none" strike="noStrike" dirty="0">
                        <a:effectLst/>
                        <a:latin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68577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Proposal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0286558"/>
              </p:ext>
            </p:extLst>
          </p:nvPr>
        </p:nvGraphicFramePr>
        <p:xfrm>
          <a:off x="2057400" y="1825625"/>
          <a:ext cx="5029200" cy="4351338"/>
        </p:xfrm>
        <a:graphic>
          <a:graphicData uri="http://schemas.openxmlformats.org/drawingml/2006/table">
            <a:tbl>
              <a:tblPr/>
              <a:tblGrid>
                <a:gridCol w="1029404"/>
                <a:gridCol w="1999898"/>
                <a:gridCol w="1999898"/>
              </a:tblGrid>
              <a:tr h="210007">
                <a:tc>
                  <a:txBody>
                    <a:bodyPr/>
                    <a:lstStyle/>
                    <a:p>
                      <a:pPr algn="ctr" fontAlgn="ctr"/>
                      <a:r>
                        <a:rPr lang="en-US" sz="1000" b="1" i="0" u="none" strike="noStrike">
                          <a:effectLst/>
                          <a:latin typeface="Arial Black" panose="020B0A04020102020204" pitchFamily="34" charset="0"/>
                        </a:rPr>
                        <a:t>Sub-Thread</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D.4 - Special Handling </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rgbClr val="FF0000"/>
                          </a:solidFill>
                          <a:effectLst/>
                          <a:latin typeface="Arial" panose="020B0604020202020204" pitchFamily="34" charset="0"/>
                        </a:rPr>
                        <a:t>Changes/Comments</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8045">
                <a:tc>
                  <a:txBody>
                    <a:bodyPr/>
                    <a:lstStyle/>
                    <a:p>
                      <a:pPr algn="ctr" fontAlgn="ctr"/>
                      <a:r>
                        <a:rPr lang="en-US" sz="1000" b="1" i="0" u="none" strike="noStrike">
                          <a:effectLst/>
                          <a:latin typeface="Arial Black" panose="020B0A04020102020204" pitchFamily="34" charset="0"/>
                        </a:rPr>
                        <a:t>MRL 5</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 applied in production relevant environment. Special handling requirement gaps identified. New special handling processes demonstrated in lab environment. </a:t>
                      </a: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5241">
                <a:tc>
                  <a:txBody>
                    <a:bodyPr/>
                    <a:lstStyle/>
                    <a:p>
                      <a:pPr algn="ctr" fontAlgn="ctr"/>
                      <a:r>
                        <a:rPr lang="en-US" sz="1000" b="1" i="0" u="none" strike="noStrike">
                          <a:effectLst/>
                          <a:latin typeface="Arial Black" panose="020B0A04020102020204" pitchFamily="34" charset="0"/>
                        </a:rPr>
                        <a:t>MRL 6</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a:t>
                      </a:r>
                      <a:r>
                        <a:rPr lang="en-US" sz="900" b="0" i="0" u="none" strike="noStrike">
                          <a:solidFill>
                            <a:srgbClr val="FF0000"/>
                          </a:solidFill>
                          <a:effectLst/>
                          <a:latin typeface="Arial" panose="020B0604020202020204" pitchFamily="34" charset="0"/>
                        </a:rPr>
                        <a:t>,</a:t>
                      </a:r>
                      <a:r>
                        <a:rPr lang="en-US" sz="900" b="0" i="0" u="none" strike="noStrike">
                          <a:effectLst/>
                          <a:latin typeface="Arial" panose="020B0604020202020204" pitchFamily="34" charset="0"/>
                        </a:rPr>
                        <a:t> applied in production relevant environment. Plans to address special handling requirement gaps complete. </a:t>
                      </a:r>
                      <a:r>
                        <a:rPr lang="en-US" sz="900" b="0" i="0" u="none" strike="noStrike">
                          <a:solidFill>
                            <a:srgbClr val="FF0000"/>
                          </a:solidFill>
                          <a:effectLst/>
                          <a:latin typeface="Arial" panose="020B0604020202020204" pitchFamily="34" charset="0"/>
                        </a:rPr>
                        <a:t>Manufacturing assessed for material storage and waste handling risks.</a:t>
                      </a:r>
                      <a:endParaRPr lang="en-US" sz="900" b="0" i="0" u="none" strike="noStrike">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8045">
                <a:tc>
                  <a:txBody>
                    <a:bodyPr/>
                    <a:lstStyle/>
                    <a:p>
                      <a:pPr algn="ctr" fontAlgn="ctr"/>
                      <a:r>
                        <a:rPr lang="en-US" sz="1000" b="1" i="0" u="none" strike="noStrike">
                          <a:effectLst/>
                          <a:latin typeface="Arial Black" panose="020B0A04020102020204" pitchFamily="34" charset="0"/>
                        </a:rPr>
                        <a:t>MRL 7</a:t>
                      </a:r>
                    </a:p>
                  </a:txBody>
                  <a:tcPr marL="8400" marR="8400" marT="84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Special handling </a:t>
                      </a:r>
                      <a:r>
                        <a:rPr lang="en-US" sz="900" b="0" i="0" u="none" strike="noStrike" dirty="0" err="1">
                          <a:effectLst/>
                          <a:latin typeface="Arial" panose="020B0604020202020204" pitchFamily="34" charset="0"/>
                        </a:rPr>
                        <a:t>procedures</a:t>
                      </a:r>
                      <a:r>
                        <a:rPr lang="en-US" sz="900" b="0" i="0" u="none" strike="noStrike" dirty="0" err="1">
                          <a:solidFill>
                            <a:srgbClr val="FF0000"/>
                          </a:solidFill>
                          <a:effectLst/>
                          <a:latin typeface="Arial" panose="020B0604020202020204" pitchFamily="34" charset="0"/>
                        </a:rPr>
                        <a:t>h</a:t>
                      </a:r>
                      <a:r>
                        <a:rPr lang="en-US" sz="900" b="0" i="0" u="none" strike="noStrike" dirty="0">
                          <a:solidFill>
                            <a:srgbClr val="FF0000"/>
                          </a:solidFill>
                          <a:effectLst/>
                          <a:latin typeface="Arial" panose="020B0604020202020204" pitchFamily="34" charset="0"/>
                        </a:rPr>
                        <a:t>,</a:t>
                      </a:r>
                      <a:r>
                        <a:rPr lang="en-US" sz="900" b="0" i="0" u="none" strike="noStrike" dirty="0">
                          <a:effectLst/>
                          <a:latin typeface="Arial" panose="020B0604020202020204" pitchFamily="34" charset="0"/>
                        </a:rPr>
                        <a:t> applied in production representative environment. Special handling procedures developed and annotated on work instructions for pilot line. </a:t>
                      </a:r>
                      <a:r>
                        <a:rPr lang="en-US" sz="900" b="0" i="0" u="none" strike="noStrike" dirty="0">
                          <a:solidFill>
                            <a:srgbClr val="FF0000"/>
                          </a:solidFill>
                          <a:effectLst/>
                          <a:latin typeface="Arial" panose="020B0604020202020204" pitchFamily="34" charset="0"/>
                        </a:rPr>
                        <a:t>Hazardous material storage and disposal plan in place for the pilot line.</a:t>
                      </a:r>
                      <a:endParaRPr lang="en-US" sz="900" b="0" i="0" u="none" strike="noStrike" dirty="0">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400" marR="8400" marT="8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1262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Proposal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2253339"/>
              </p:ext>
            </p:extLst>
          </p:nvPr>
        </p:nvGraphicFramePr>
        <p:xfrm>
          <a:off x="2057400" y="1825625"/>
          <a:ext cx="5029200" cy="4351337"/>
        </p:xfrm>
        <a:graphic>
          <a:graphicData uri="http://schemas.openxmlformats.org/drawingml/2006/table">
            <a:tbl>
              <a:tblPr/>
              <a:tblGrid>
                <a:gridCol w="1029404"/>
                <a:gridCol w="1999898"/>
                <a:gridCol w="1999898"/>
              </a:tblGrid>
              <a:tr h="202954">
                <a:tc>
                  <a:txBody>
                    <a:bodyPr/>
                    <a:lstStyle/>
                    <a:p>
                      <a:pPr algn="ctr" fontAlgn="ctr"/>
                      <a:r>
                        <a:rPr lang="en-US" sz="900" b="1" i="0" u="none" strike="noStrike" dirty="0">
                          <a:effectLst/>
                          <a:latin typeface="Arial Black" panose="020B0A04020102020204" pitchFamily="34" charset="0"/>
                        </a:rPr>
                        <a:t>Sub-Thread</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D.4 - Special Handling </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rgbClr val="FF0000"/>
                          </a:solidFill>
                          <a:effectLst/>
                          <a:latin typeface="Arial" panose="020B0604020202020204" pitchFamily="34" charset="0"/>
                        </a:rPr>
                        <a:t>Changes/Comments</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4115">
                <a:tc>
                  <a:txBody>
                    <a:bodyPr/>
                    <a:lstStyle/>
                    <a:p>
                      <a:pPr algn="ctr" fontAlgn="ctr"/>
                      <a:r>
                        <a:rPr lang="en-US" sz="900" b="1" i="0" u="none" strike="noStrike">
                          <a:effectLst/>
                          <a:latin typeface="Arial Black" panose="020B0A04020102020204" pitchFamily="34" charset="0"/>
                        </a:rPr>
                        <a:t>MRL 8</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Special handling </a:t>
                      </a:r>
                      <a:r>
                        <a:rPr lang="en-US" sz="900" b="0" i="0" u="none" strike="noStrike" dirty="0" err="1">
                          <a:effectLst/>
                          <a:latin typeface="Arial" panose="020B0604020202020204" pitchFamily="34" charset="0"/>
                        </a:rPr>
                        <a:t>procedureshandling</a:t>
                      </a:r>
                      <a:r>
                        <a:rPr lang="en-US" sz="900" b="0" i="0" u="none" strike="noStrike" dirty="0">
                          <a:effectLst/>
                          <a:latin typeface="Arial" panose="020B0604020202020204" pitchFamily="34" charset="0"/>
                        </a:rPr>
                        <a:t> procedures demonstrated in EMD or Technology Insertion Programs.  Special handling issues pose no significant risk for LRIP. All work instructions contain special handling provisions as required. </a:t>
                      </a:r>
                      <a:r>
                        <a:rPr lang="en-US" sz="900" b="0" i="0" u="none" strike="noStrike" dirty="0">
                          <a:solidFill>
                            <a:srgbClr val="FF0000"/>
                          </a:solidFill>
                          <a:effectLst/>
                          <a:latin typeface="Arial" panose="020B0604020202020204" pitchFamily="34" charset="0"/>
                        </a:rPr>
                        <a:t>Hazardous material storage and disposal plan evaluated and in place for LRIP.</a:t>
                      </a:r>
                      <a:endParaRPr lang="en-US" sz="900" b="0" i="0" u="none" strike="noStrike" dirty="0">
                        <a:effectLst/>
                        <a:latin typeface="Arial" panose="020B0604020202020204" pitchFamily="34" charset="0"/>
                      </a:endParaRP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088">
                <a:tc>
                  <a:txBody>
                    <a:bodyPr/>
                    <a:lstStyle/>
                    <a:p>
                      <a:pPr algn="ctr" fontAlgn="ctr"/>
                      <a:r>
                        <a:rPr lang="en-US" sz="900" b="1" i="0" u="none" strike="noStrike">
                          <a:effectLst/>
                          <a:latin typeface="Arial Black" panose="020B0A04020102020204" pitchFamily="34" charset="0"/>
                        </a:rPr>
                        <a:t>MRL 9</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a:t>
                      </a:r>
                      <a:r>
                        <a:rPr lang="en-US" sz="900" b="0" i="0" u="none" strike="noStrike">
                          <a:solidFill>
                            <a:srgbClr val="FF0000"/>
                          </a:solidFill>
                          <a:effectLst/>
                          <a:latin typeface="Arial" panose="020B0604020202020204" pitchFamily="34" charset="0"/>
                        </a:rPr>
                        <a:t>,</a:t>
                      </a:r>
                      <a:r>
                        <a:rPr lang="en-US" sz="900" b="0" i="0" u="none" strike="noStrike">
                          <a:effectLst/>
                          <a:latin typeface="Arial" panose="020B0604020202020204" pitchFamily="34" charset="0"/>
                        </a:rPr>
                        <a:t> applied in LRIP environment. Special handling </a:t>
                      </a:r>
                      <a:r>
                        <a:rPr lang="en-US" sz="900" b="0" i="0" u="none" strike="noStrike">
                          <a:solidFill>
                            <a:srgbClr val="FF0000"/>
                          </a:solidFill>
                          <a:effectLst/>
                          <a:latin typeface="Arial" panose="020B0604020202020204" pitchFamily="34" charset="0"/>
                        </a:rPr>
                        <a:t>and hazardous material storage and disposal </a:t>
                      </a:r>
                      <a:r>
                        <a:rPr lang="en-US" sz="900" b="0" i="0" u="none" strike="noStrike">
                          <a:effectLst/>
                          <a:latin typeface="Arial" panose="020B0604020202020204" pitchFamily="34" charset="0"/>
                        </a:rPr>
                        <a:t>procedures demonstrated in LRIP.  Special handling </a:t>
                      </a:r>
                      <a:r>
                        <a:rPr lang="en-US" sz="900" b="0" i="0" u="none" strike="noStrike">
                          <a:solidFill>
                            <a:srgbClr val="FF0000"/>
                          </a:solidFill>
                          <a:effectLst/>
                          <a:latin typeface="Arial" panose="020B0604020202020204" pitchFamily="34" charset="0"/>
                        </a:rPr>
                        <a:t>and hazardous material storage and disposal </a:t>
                      </a:r>
                      <a:r>
                        <a:rPr lang="en-US" sz="900" b="0" i="0" u="none" strike="noStrike">
                          <a:effectLst/>
                          <a:latin typeface="Arial" panose="020B0604020202020204" pitchFamily="34" charset="0"/>
                        </a:rPr>
                        <a:t>issues pose no significant risk for FRP.  </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4180">
                <a:tc>
                  <a:txBody>
                    <a:bodyPr/>
                    <a:lstStyle/>
                    <a:p>
                      <a:pPr algn="ctr" fontAlgn="ctr"/>
                      <a:r>
                        <a:rPr lang="en-US" sz="900" b="1" i="0" u="none" strike="noStrike">
                          <a:effectLst/>
                          <a:latin typeface="Arial Black" panose="020B0A04020102020204" pitchFamily="34" charset="0"/>
                        </a:rPr>
                        <a:t>MRL 10</a:t>
                      </a:r>
                    </a:p>
                  </a:txBody>
                  <a:tcPr marL="8118" marR="8118" marT="81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Special handling </a:t>
                      </a:r>
                      <a:r>
                        <a:rPr lang="en-US" sz="900" b="0" i="0" u="none" strike="noStrike" dirty="0" err="1">
                          <a:effectLst/>
                          <a:latin typeface="Arial" panose="020B0604020202020204" pitchFamily="34" charset="0"/>
                        </a:rPr>
                        <a:t>procedureseffectively</a:t>
                      </a:r>
                      <a:r>
                        <a:rPr lang="en-US" sz="900" b="0" i="0" u="none" strike="noStrike" dirty="0">
                          <a:effectLst/>
                          <a:latin typeface="Arial" panose="020B0604020202020204" pitchFamily="34" charset="0"/>
                        </a:rPr>
                        <a:t> implemented in FRP.   </a:t>
                      </a: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118" marR="8118" marT="811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123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 Members</a:t>
            </a:r>
            <a:endParaRPr lang="en-US" dirty="0"/>
          </a:p>
        </p:txBody>
      </p:sp>
      <p:sp>
        <p:nvSpPr>
          <p:cNvPr id="3" name="Content Placeholder 2"/>
          <p:cNvSpPr>
            <a:spLocks noGrp="1"/>
          </p:cNvSpPr>
          <p:nvPr>
            <p:ph idx="1"/>
          </p:nvPr>
        </p:nvSpPr>
        <p:spPr/>
        <p:txBody>
          <a:bodyPr/>
          <a:lstStyle/>
          <a:p>
            <a:r>
              <a:rPr lang="en-US" dirty="0" smtClean="0"/>
              <a:t>Name – Organization  </a:t>
            </a:r>
            <a:endParaRPr lang="en-US" dirty="0"/>
          </a:p>
        </p:txBody>
      </p:sp>
    </p:spTree>
    <p:extLst>
      <p:ext uri="{BB962C8B-B14F-4D97-AF65-F5344CB8AC3E}">
        <p14:creationId xmlns:p14="http://schemas.microsoft.com/office/powerpoint/2010/main" val="306752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6"/>
            <a:ext cx="8196349" cy="1325563"/>
          </a:xfrm>
        </p:spPr>
        <p:txBody>
          <a:bodyPr>
            <a:normAutofit/>
          </a:bodyPr>
          <a:lstStyle/>
          <a:p>
            <a:pPr algn="ctr"/>
            <a:r>
              <a:rPr lang="en-US" dirty="0" smtClean="0"/>
              <a:t>Feedback on Proposed Matrix Change</a:t>
            </a:r>
            <a:br>
              <a:rPr lang="en-US" dirty="0" smtClean="0"/>
            </a:br>
            <a:r>
              <a:rPr lang="en-US" sz="3100" dirty="0" smtClean="0"/>
              <a:t>Environmental, Safety, and Health</a:t>
            </a:r>
            <a:endParaRPr lang="en-US" sz="3100" dirty="0"/>
          </a:p>
        </p:txBody>
      </p:sp>
      <p:sp>
        <p:nvSpPr>
          <p:cNvPr id="3" name="Content Placeholder 2"/>
          <p:cNvSpPr>
            <a:spLocks noGrp="1"/>
          </p:cNvSpPr>
          <p:nvPr>
            <p:ph idx="1"/>
          </p:nvPr>
        </p:nvSpPr>
        <p:spPr/>
        <p:txBody>
          <a:bodyPr/>
          <a:lstStyle/>
          <a:p>
            <a:pPr marL="457200" lvl="1" indent="0">
              <a:buNone/>
            </a:pPr>
            <a:endParaRPr lang="en-US" dirty="0" smtClean="0"/>
          </a:p>
          <a:p>
            <a:pPr lvl="1"/>
            <a:r>
              <a:rPr lang="en-US" dirty="0" smtClean="0"/>
              <a:t>Team Assessment of proposed changes</a:t>
            </a:r>
          </a:p>
          <a:p>
            <a:pPr lvl="2"/>
            <a:r>
              <a:rPr lang="en-US" dirty="0" smtClean="0"/>
              <a:t>Value added: Yes or No</a:t>
            </a:r>
          </a:p>
          <a:p>
            <a:pPr lvl="2"/>
            <a:r>
              <a:rPr lang="en-US" dirty="0" smtClean="0"/>
              <a:t>Acceptable as is: Yes or No</a:t>
            </a:r>
          </a:p>
          <a:p>
            <a:pPr lvl="3"/>
            <a:r>
              <a:rPr lang="en-US" dirty="0" smtClean="0"/>
              <a:t>If No; What needs to change</a:t>
            </a:r>
          </a:p>
          <a:p>
            <a:pPr lvl="2"/>
            <a:r>
              <a:rPr lang="en-US" dirty="0" smtClean="0"/>
              <a:t>General Comments/ Observations </a:t>
            </a:r>
          </a:p>
          <a:p>
            <a:pPr lvl="2"/>
            <a:r>
              <a:rPr lang="en-US" dirty="0" smtClean="0"/>
              <a:t>Recommended Actions</a:t>
            </a:r>
          </a:p>
          <a:p>
            <a:pPr marL="0" indent="0">
              <a:buNone/>
            </a:pPr>
            <a:endParaRPr lang="en-US" dirty="0"/>
          </a:p>
        </p:txBody>
      </p:sp>
    </p:spTree>
    <p:extLst>
      <p:ext uri="{BB962C8B-B14F-4D97-AF65-F5344CB8AC3E}">
        <p14:creationId xmlns:p14="http://schemas.microsoft.com/office/powerpoint/2010/main" val="169970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6"/>
            <a:ext cx="8196349" cy="1325563"/>
          </a:xfrm>
        </p:spPr>
        <p:txBody>
          <a:bodyPr>
            <a:normAutofit/>
          </a:bodyPr>
          <a:lstStyle/>
          <a:p>
            <a:pPr algn="ctr"/>
            <a:r>
              <a:rPr lang="en-US" dirty="0" smtClean="0"/>
              <a:t>Feedback on Proposed Matrix Change</a:t>
            </a:r>
            <a:br>
              <a:rPr lang="en-US" dirty="0" smtClean="0"/>
            </a:br>
            <a:r>
              <a:rPr lang="en-US" dirty="0" smtClean="0"/>
              <a:t>MRL 1-3 Additional Criteria</a:t>
            </a:r>
            <a:endParaRPr lang="en-US" sz="3100" dirty="0"/>
          </a:p>
        </p:txBody>
      </p:sp>
      <p:sp>
        <p:nvSpPr>
          <p:cNvPr id="3" name="Content Placeholder 2"/>
          <p:cNvSpPr>
            <a:spLocks noGrp="1"/>
          </p:cNvSpPr>
          <p:nvPr>
            <p:ph idx="1"/>
          </p:nvPr>
        </p:nvSpPr>
        <p:spPr/>
        <p:txBody>
          <a:bodyPr/>
          <a:lstStyle/>
          <a:p>
            <a:pPr marL="457200" lvl="1" indent="0">
              <a:buNone/>
            </a:pPr>
            <a:endParaRPr lang="en-US" dirty="0" smtClean="0"/>
          </a:p>
          <a:p>
            <a:pPr lvl="1"/>
            <a:r>
              <a:rPr lang="en-US" dirty="0" smtClean="0"/>
              <a:t>Team Assessment of proposed additional criteria</a:t>
            </a:r>
          </a:p>
          <a:p>
            <a:pPr lvl="2"/>
            <a:r>
              <a:rPr lang="en-US" dirty="0" smtClean="0"/>
              <a:t>Value added: Yes or No</a:t>
            </a:r>
          </a:p>
          <a:p>
            <a:pPr lvl="2"/>
            <a:r>
              <a:rPr lang="en-US" dirty="0" smtClean="0"/>
              <a:t>If Yes, Provide changes</a:t>
            </a:r>
          </a:p>
          <a:p>
            <a:pPr lvl="2"/>
            <a:r>
              <a:rPr lang="en-US" dirty="0" smtClean="0"/>
              <a:t>General Comments/ Observations </a:t>
            </a:r>
          </a:p>
          <a:p>
            <a:pPr lvl="2"/>
            <a:r>
              <a:rPr lang="en-US" dirty="0" smtClean="0"/>
              <a:t>Recommended Actions</a:t>
            </a:r>
          </a:p>
          <a:p>
            <a:pPr marL="0" indent="0">
              <a:buNone/>
            </a:pPr>
            <a:endParaRPr lang="en-US" dirty="0"/>
          </a:p>
        </p:txBody>
      </p:sp>
    </p:spTree>
    <p:extLst>
      <p:ext uri="{BB962C8B-B14F-4D97-AF65-F5344CB8AC3E}">
        <p14:creationId xmlns:p14="http://schemas.microsoft.com/office/powerpoint/2010/main" val="164856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lstStyle/>
          <a:p>
            <a:r>
              <a:rPr lang="en-US" dirty="0" smtClean="0"/>
              <a:t>Workshop value</a:t>
            </a:r>
          </a:p>
          <a:p>
            <a:pPr lvl="1"/>
            <a:r>
              <a:rPr lang="en-US" dirty="0" smtClean="0"/>
              <a:t>Changes needed</a:t>
            </a:r>
          </a:p>
          <a:p>
            <a:r>
              <a:rPr lang="en-US" dirty="0" smtClean="0"/>
              <a:t>Team assessment of ESH Matrix change</a:t>
            </a:r>
          </a:p>
          <a:p>
            <a:r>
              <a:rPr lang="en-US" dirty="0" smtClean="0"/>
              <a:t>Team assessment of MRL 1-3 Matrix Change</a:t>
            </a:r>
          </a:p>
          <a:p>
            <a:r>
              <a:rPr lang="en-US" dirty="0" smtClean="0"/>
              <a:t>Other comments</a:t>
            </a:r>
          </a:p>
          <a:p>
            <a:endParaRPr lang="en-US" dirty="0"/>
          </a:p>
        </p:txBody>
      </p:sp>
    </p:spTree>
    <p:extLst>
      <p:ext uri="{BB962C8B-B14F-4D97-AF65-F5344CB8AC3E}">
        <p14:creationId xmlns:p14="http://schemas.microsoft.com/office/powerpoint/2010/main" val="302035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Below are Slides for your </a:t>
            </a:r>
            <a:r>
              <a:rPr lang="en-US" dirty="0"/>
              <a:t>T</a:t>
            </a:r>
            <a:r>
              <a:rPr lang="en-US" dirty="0" smtClean="0"/>
              <a:t>eam</a:t>
            </a:r>
            <a:endParaRPr lang="en-US" dirty="0"/>
          </a:p>
        </p:txBody>
      </p:sp>
      <p:sp>
        <p:nvSpPr>
          <p:cNvPr id="5" name="Text Placeholder 4"/>
          <p:cNvSpPr>
            <a:spLocks noGrp="1"/>
          </p:cNvSpPr>
          <p:nvPr>
            <p:ph type="body" idx="1"/>
          </p:nvPr>
        </p:nvSpPr>
        <p:spPr/>
        <p:txBody>
          <a:bodyPr/>
          <a:lstStyle/>
          <a:p>
            <a:r>
              <a:rPr lang="en-US" dirty="0" smtClean="0"/>
              <a:t>Use those that you need</a:t>
            </a:r>
          </a:p>
          <a:p>
            <a:r>
              <a:rPr lang="en-US" dirty="0" smtClean="0"/>
              <a:t>Discard those you don’t</a:t>
            </a:r>
            <a:endParaRPr lang="en-US" dirty="0"/>
          </a:p>
        </p:txBody>
      </p:sp>
    </p:spTree>
    <p:extLst>
      <p:ext uri="{BB962C8B-B14F-4D97-AF65-F5344CB8AC3E}">
        <p14:creationId xmlns:p14="http://schemas.microsoft.com/office/powerpoint/2010/main" val="245399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MRLWG Proposal Changes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0924736"/>
              </p:ext>
            </p:extLst>
          </p:nvPr>
        </p:nvGraphicFramePr>
        <p:xfrm>
          <a:off x="228600" y="1939131"/>
          <a:ext cx="8686801" cy="4124325"/>
        </p:xfrm>
        <a:graphic>
          <a:graphicData uri="http://schemas.openxmlformats.org/drawingml/2006/table">
            <a:tbl>
              <a:tblPr/>
              <a:tblGrid>
                <a:gridCol w="990385"/>
                <a:gridCol w="1924104"/>
                <a:gridCol w="1924104"/>
                <a:gridCol w="1924104"/>
                <a:gridCol w="1924104"/>
              </a:tblGrid>
              <a:tr h="238125">
                <a:tc>
                  <a:txBody>
                    <a:bodyPr/>
                    <a:lstStyle/>
                    <a:p>
                      <a:pPr algn="ctr" fontAlgn="ctr"/>
                      <a:r>
                        <a:rPr lang="en-US" sz="1100" b="1" i="0" u="none" strike="noStrike" dirty="0">
                          <a:effectLst/>
                          <a:latin typeface="Arial Black" panose="020B0A04020102020204" pitchFamily="34" charset="0"/>
                        </a:rPr>
                        <a:t>Sub-Thread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panose="020B0604020202020204" pitchFamily="34" charset="0"/>
                        </a:rPr>
                        <a:t>D.4 - Special Handling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FF0000"/>
                          </a:solidFill>
                          <a:effectLst/>
                          <a:latin typeface="Arial" panose="020B0604020202020204" pitchFamily="34" charset="0"/>
                        </a:rPr>
                        <a:t>Changes/Comments</a:t>
                      </a:r>
                      <a:endParaRPr lang="en-US" sz="1000" b="1" i="0" u="none" strike="noStrike" dirty="0">
                        <a:solidFill>
                          <a:srgbClr val="FF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Arial" panose="020B0604020202020204" pitchFamily="34" charset="0"/>
                        </a:rPr>
                        <a:t>H.2 - Facilities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FF0000"/>
                          </a:solidFill>
                          <a:effectLst/>
                          <a:latin typeface="Arial" panose="020B0604020202020204" pitchFamily="34" charset="0"/>
                        </a:rPr>
                        <a:t>Changes/Comments</a:t>
                      </a:r>
                      <a:endParaRPr lang="en-US" sz="1000" b="1" i="0" u="none" strike="noStrike" dirty="0">
                        <a:solidFill>
                          <a:srgbClr val="FF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775">
                <a:tc>
                  <a:txBody>
                    <a:bodyPr/>
                    <a:lstStyle/>
                    <a:p>
                      <a:pPr algn="ctr" fontAlgn="ctr"/>
                      <a:r>
                        <a:rPr lang="en-US" sz="1100" b="1" i="0" u="none" strike="noStrike">
                          <a:effectLst/>
                          <a:latin typeface="Arial Black" panose="020B0A04020102020204" pitchFamily="34" charset="0"/>
                        </a:rPr>
                        <a:t>MRL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7700">
                <a:tc>
                  <a:txBody>
                    <a:bodyPr/>
                    <a:lstStyle/>
                    <a:p>
                      <a:pPr algn="ctr" fontAlgn="ctr"/>
                      <a:r>
                        <a:rPr lang="en-US" sz="1100" b="1" i="0" u="none" strike="noStrike">
                          <a:effectLst/>
                          <a:latin typeface="Arial Black" panose="020B0A04020102020204" pitchFamily="34" charset="0"/>
                        </a:rPr>
                        <a:t>MRL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Initial evaluation of potential regulatory requirements and special handling concerns.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5400">
                <a:tc>
                  <a:txBody>
                    <a:bodyPr/>
                    <a:lstStyle/>
                    <a:p>
                      <a:pPr algn="ctr" fontAlgn="ctr"/>
                      <a:r>
                        <a:rPr lang="en-US" sz="1100" b="1" i="0" u="none" strike="noStrike">
                          <a:effectLst/>
                          <a:latin typeface="Arial Black" panose="020B0A04020102020204" pitchFamily="34" charset="0"/>
                        </a:rPr>
                        <a:t>MRL 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List of hazardous materials identified</a:t>
                      </a:r>
                      <a:r>
                        <a:rPr lang="en-US" sz="1000" b="0" i="0" u="none" strike="noStrike" dirty="0">
                          <a:solidFill>
                            <a:srgbClr val="FF0000"/>
                          </a:solidFill>
                          <a:effectLst/>
                          <a:latin typeface="Arial" panose="020B0604020202020204" pitchFamily="34" charset="0"/>
                        </a:rPr>
                        <a:t> and alternatives evaluated</a:t>
                      </a:r>
                      <a:r>
                        <a:rPr lang="en-US" sz="1000" b="0" i="0" u="none" strike="noStrike" dirty="0">
                          <a:effectLst/>
                          <a:latin typeface="Arial" panose="020B0604020202020204" pitchFamily="34" charset="0"/>
                        </a:rPr>
                        <a:t>. Special handling procedures</a:t>
                      </a:r>
                      <a:r>
                        <a:rPr lang="en-US" sz="1000" b="0" i="0" u="none" strike="noStrike" dirty="0">
                          <a:solidFill>
                            <a:srgbClr val="FF0000"/>
                          </a:solidFill>
                          <a:effectLst/>
                          <a:latin typeface="Arial" panose="020B0604020202020204" pitchFamily="34" charset="0"/>
                        </a:rPr>
                        <a:t>, including environmental, safety, and health,</a:t>
                      </a:r>
                      <a:r>
                        <a:rPr lang="en-US" sz="1000" b="0" i="0" u="none" strike="noStrike" dirty="0">
                          <a:effectLst/>
                          <a:latin typeface="Arial" panose="020B0604020202020204" pitchFamily="34" charset="0"/>
                        </a:rPr>
                        <a:t> applied in the lab </a:t>
                      </a:r>
                      <a:r>
                        <a:rPr lang="en-US" sz="1000" b="0" i="0" u="none" strike="noStrike" dirty="0">
                          <a:solidFill>
                            <a:srgbClr val="FF0000"/>
                          </a:solidFill>
                          <a:effectLst/>
                          <a:latin typeface="Arial" panose="020B0604020202020204" pitchFamily="34" charset="0"/>
                        </a:rPr>
                        <a:t>with established disposal procedures</a:t>
                      </a:r>
                      <a:r>
                        <a:rPr lang="en-US" sz="1000" b="0" i="0" u="none" strike="noStrike" dirty="0">
                          <a:effectLst/>
                          <a:latin typeface="Arial" panose="020B0604020202020204" pitchFamily="34" charset="0"/>
                        </a:rPr>
                        <a:t>. Special handling concerns assessed.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Specialized facility requirements/needs identified.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325">
                <a:tc>
                  <a:txBody>
                    <a:bodyPr/>
                    <a:lstStyle/>
                    <a:p>
                      <a:pPr algn="ctr" fontAlgn="ctr"/>
                      <a:r>
                        <a:rPr lang="en-US" sz="1100" b="1" i="0" u="none" strike="noStrike" dirty="0">
                          <a:effectLst/>
                          <a:latin typeface="Arial Black" panose="020B0A04020102020204" pitchFamily="34" charset="0"/>
                        </a:rPr>
                        <a:t>MRL 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effectLst/>
                          <a:latin typeface="Arial" panose="020B0604020202020204" pitchFamily="34" charset="0"/>
                        </a:rPr>
                        <a:t>List of hazardous materials updated</a:t>
                      </a:r>
                      <a:r>
                        <a:rPr lang="en-US" sz="1000" b="0" i="0" u="none" strike="noStrike">
                          <a:solidFill>
                            <a:srgbClr val="FF0000"/>
                          </a:solidFill>
                          <a:effectLst/>
                          <a:latin typeface="Arial" panose="020B0604020202020204" pitchFamily="34" charset="0"/>
                        </a:rPr>
                        <a:t> and alternatives assessed</a:t>
                      </a:r>
                      <a:r>
                        <a:rPr lang="en-US" sz="1000" b="0" i="0" u="none" strike="noStrike">
                          <a:effectLst/>
                          <a:latin typeface="Arial" panose="020B0604020202020204" pitchFamily="34" charset="0"/>
                        </a:rPr>
                        <a:t>.  Special handling procedures</a:t>
                      </a:r>
                      <a:r>
                        <a:rPr lang="en-US" sz="1000" b="0" i="0" u="none" strike="noStrike">
                          <a:solidFill>
                            <a:srgbClr val="FF0000"/>
                          </a:solidFill>
                          <a:effectLst/>
                          <a:latin typeface="Arial" panose="020B0604020202020204" pitchFamily="34" charset="0"/>
                        </a:rPr>
                        <a:t>, including environmental, safety, and health, </a:t>
                      </a:r>
                      <a:r>
                        <a:rPr lang="en-US" sz="1000" b="0" i="0" u="none" strike="noStrike">
                          <a:effectLst/>
                          <a:latin typeface="Arial" panose="020B0604020202020204" pitchFamily="34" charset="0"/>
                        </a:rPr>
                        <a:t>applied in the lab</a:t>
                      </a:r>
                      <a:r>
                        <a:rPr lang="en-US" sz="1000" b="0" i="0" u="none" strike="noStrike">
                          <a:solidFill>
                            <a:srgbClr val="FF0000"/>
                          </a:solidFill>
                          <a:effectLst/>
                          <a:latin typeface="Arial" panose="020B0604020202020204" pitchFamily="34" charset="0"/>
                        </a:rPr>
                        <a:t> and disposal procedures evaluated</a:t>
                      </a:r>
                      <a:r>
                        <a:rPr lang="en-US" sz="1000" b="0" i="0" u="none" strike="noStrike">
                          <a:effectLst/>
                          <a:latin typeface="Arial" panose="020B0604020202020204" pitchFamily="34" charset="0"/>
                        </a:rPr>
                        <a:t>. Special handling requirements identified</a:t>
                      </a:r>
                      <a:r>
                        <a:rPr lang="en-US" sz="1000" b="0" i="0" u="none" strike="noStrike">
                          <a:solidFill>
                            <a:srgbClr val="FF0000"/>
                          </a:solidFill>
                          <a:effectLst/>
                          <a:latin typeface="Arial" panose="020B0604020202020204" pitchFamily="34" charset="0"/>
                        </a:rPr>
                        <a:t> and analyzed</a:t>
                      </a:r>
                      <a:r>
                        <a:rPr lang="en-US" sz="1000" b="0" i="0" u="none" strike="noStrike">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effectLst/>
                          <a:latin typeface="Arial" panose="020B0604020202020204" pitchFamily="34" charset="0"/>
                        </a:rPr>
                        <a:t>Availability of manufacturing facilities for prototype development and production evaluated as part of AoA.  </a:t>
                      </a:r>
                      <a:r>
                        <a:rPr lang="en-US" sz="1000" b="0" i="0" u="none" strike="noStrike" dirty="0">
                          <a:solidFill>
                            <a:srgbClr val="FF0000"/>
                          </a:solidFill>
                          <a:effectLst/>
                          <a:latin typeface="Arial" panose="020B0604020202020204" pitchFamily="34" charset="0"/>
                        </a:rPr>
                        <a:t>Human Factors &amp; Ergonomics /Safety requirements  identified and assessed for manufacturing personnel.</a:t>
                      </a:r>
                      <a:r>
                        <a:rPr lang="en-US" sz="1000" b="0" i="0" u="none" strike="noStrike" dirty="0">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1402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MRLWG Proposal Changes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8917544"/>
              </p:ext>
            </p:extLst>
          </p:nvPr>
        </p:nvGraphicFramePr>
        <p:xfrm>
          <a:off x="228601" y="1825625"/>
          <a:ext cx="8686799" cy="4351338"/>
        </p:xfrm>
        <a:graphic>
          <a:graphicData uri="http://schemas.openxmlformats.org/drawingml/2006/table">
            <a:tbl>
              <a:tblPr/>
              <a:tblGrid>
                <a:gridCol w="990391"/>
                <a:gridCol w="1924102"/>
                <a:gridCol w="1924102"/>
                <a:gridCol w="1924102"/>
                <a:gridCol w="1924102"/>
              </a:tblGrid>
              <a:tr h="210007">
                <a:tc>
                  <a:txBody>
                    <a:bodyPr/>
                    <a:lstStyle/>
                    <a:p>
                      <a:pPr algn="ctr" fontAlgn="ctr"/>
                      <a:r>
                        <a:rPr lang="en-US" sz="1000" b="1" i="0" u="none" strike="noStrike" dirty="0">
                          <a:effectLst/>
                          <a:latin typeface="Arial Black" panose="020B0A04020102020204" pitchFamily="34" charset="0"/>
                        </a:rPr>
                        <a:t>Sub-Thread</a:t>
                      </a:r>
                    </a:p>
                  </a:txBody>
                  <a:tcPr marL="8400" marR="8400" marT="8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D.4 - Special Handling </a:t>
                      </a:r>
                    </a:p>
                  </a:txBody>
                  <a:tcPr marL="8400" marR="8400" marT="84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smtClean="0">
                          <a:solidFill>
                            <a:srgbClr val="FF0000"/>
                          </a:solidFill>
                          <a:effectLst/>
                          <a:latin typeface="Arial" panose="020B0604020202020204" pitchFamily="34" charset="0"/>
                        </a:rPr>
                        <a:t>Changes/Comments</a:t>
                      </a:r>
                      <a:endParaRPr lang="en-US" sz="900" b="1" i="0" u="none" strike="noStrike" dirty="0">
                        <a:solidFill>
                          <a:srgbClr val="FF0000"/>
                        </a:solidFill>
                        <a:effectLst/>
                        <a:latin typeface="Arial" panose="020B0604020202020204" pitchFamily="34" charset="0"/>
                      </a:endParaRPr>
                    </a:p>
                  </a:txBody>
                  <a:tcPr marL="8400" marR="8400" marT="8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H.2 - Facilities</a:t>
                      </a:r>
                    </a:p>
                  </a:txBody>
                  <a:tcPr marL="8400" marR="8400" marT="8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smtClean="0">
                          <a:solidFill>
                            <a:srgbClr val="FF0000"/>
                          </a:solidFill>
                          <a:effectLst/>
                          <a:latin typeface="Arial" panose="020B0604020202020204" pitchFamily="34" charset="0"/>
                        </a:rPr>
                        <a:t>Changes/Comments</a:t>
                      </a:r>
                      <a:endParaRPr lang="en-US" sz="900" b="1" i="0" u="none" strike="noStrike" dirty="0">
                        <a:solidFill>
                          <a:srgbClr val="FF0000"/>
                        </a:solidFill>
                        <a:effectLst/>
                        <a:latin typeface="Arial" panose="020B0604020202020204" pitchFamily="34" charset="0"/>
                      </a:endParaRPr>
                    </a:p>
                  </a:txBody>
                  <a:tcPr marL="8400" marR="8400" marT="84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8045">
                <a:tc>
                  <a:txBody>
                    <a:bodyPr/>
                    <a:lstStyle/>
                    <a:p>
                      <a:pPr algn="ctr" fontAlgn="ctr"/>
                      <a:r>
                        <a:rPr lang="en-US" sz="1000" b="1" i="0" u="none" strike="noStrike">
                          <a:effectLst/>
                          <a:latin typeface="Arial Black" panose="020B0A04020102020204" pitchFamily="34" charset="0"/>
                        </a:rPr>
                        <a:t>MRL 5</a:t>
                      </a:r>
                    </a:p>
                  </a:txBody>
                  <a:tcPr marL="8400" marR="8400" marT="8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Special handling procedures</a:t>
                      </a:r>
                      <a:r>
                        <a:rPr lang="en-US" sz="900" b="0" i="0" u="none" strike="noStrike" dirty="0">
                          <a:solidFill>
                            <a:srgbClr val="FF0000"/>
                          </a:solidFill>
                          <a:effectLst/>
                          <a:latin typeface="Arial" panose="020B0604020202020204" pitchFamily="34" charset="0"/>
                        </a:rPr>
                        <a:t>, including environmental, safety, and health,</a:t>
                      </a:r>
                      <a:r>
                        <a:rPr lang="en-US" sz="900" b="0" i="0" u="none" strike="noStrike" dirty="0">
                          <a:effectLst/>
                          <a:latin typeface="Arial" panose="020B0604020202020204" pitchFamily="34" charset="0"/>
                        </a:rPr>
                        <a:t> applied in production relevant environment. Special handling requirement gaps identified. New special handling processes demonstrated in lab environment. </a:t>
                      </a:r>
                      <a:r>
                        <a:rPr lang="en-US" sz="900" b="0" i="0" u="none" strike="noStrike" dirty="0">
                          <a:solidFill>
                            <a:srgbClr val="FF0000"/>
                          </a:solidFill>
                          <a:effectLst/>
                          <a:latin typeface="Arial" panose="020B0604020202020204" pitchFamily="34" charset="0"/>
                        </a:rPr>
                        <a:t>Waste stream (disposal/recycle) analysis initiated.</a:t>
                      </a:r>
                      <a:endParaRPr lang="en-US" sz="900" b="0" i="0" u="none" strike="noStrike" dirty="0">
                        <a:effectLst/>
                        <a:latin typeface="Arial" panose="020B0604020202020204" pitchFamily="34" charset="0"/>
                      </a:endParaRPr>
                    </a:p>
                  </a:txBody>
                  <a:tcPr marL="8400" marR="8400" marT="840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Manufacturing facilities identified and plans developed to produce prototypes. </a:t>
                      </a:r>
                      <a:r>
                        <a:rPr lang="en-US" sz="900" b="0" i="0" u="none" strike="noStrike">
                          <a:solidFill>
                            <a:srgbClr val="FF0000"/>
                          </a:solidFill>
                          <a:effectLst/>
                          <a:latin typeface="Arial" panose="020B0604020202020204" pitchFamily="34" charset="0"/>
                        </a:rPr>
                        <a:t>Human Factors &amp; Ergonomics /Safety requirements  identified and assessed for manufacturing personnel.</a:t>
                      </a:r>
                      <a:endParaRPr lang="en-US" sz="900" b="0" i="0" u="none" strike="noStrike">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85241">
                <a:tc>
                  <a:txBody>
                    <a:bodyPr/>
                    <a:lstStyle/>
                    <a:p>
                      <a:pPr algn="ctr" fontAlgn="ctr"/>
                      <a:r>
                        <a:rPr lang="en-US" sz="1000" b="1" i="0" u="none" strike="noStrike">
                          <a:effectLst/>
                          <a:latin typeface="Arial Black" panose="020B0A04020102020204" pitchFamily="34" charset="0"/>
                        </a:rPr>
                        <a:t>MRL 6</a:t>
                      </a:r>
                    </a:p>
                  </a:txBody>
                  <a:tcPr marL="8400" marR="8400" marT="8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a:t>
                      </a:r>
                      <a:r>
                        <a:rPr lang="en-US" sz="900" b="0" i="0" u="none" strike="noStrike">
                          <a:solidFill>
                            <a:srgbClr val="FF0000"/>
                          </a:solidFill>
                          <a:effectLst/>
                          <a:latin typeface="Arial" panose="020B0604020202020204" pitchFamily="34" charset="0"/>
                        </a:rPr>
                        <a:t>, including environmental, safety, and health,</a:t>
                      </a:r>
                      <a:r>
                        <a:rPr lang="en-US" sz="900" b="0" i="0" u="none" strike="noStrike">
                          <a:effectLst/>
                          <a:latin typeface="Arial" panose="020B0604020202020204" pitchFamily="34" charset="0"/>
                        </a:rPr>
                        <a:t> applied in production relevant environment. Plans to address special handling requirement gaps complete. </a:t>
                      </a:r>
                      <a:r>
                        <a:rPr lang="en-US" sz="900" b="0" i="0" u="none" strike="noStrike">
                          <a:solidFill>
                            <a:srgbClr val="FF0000"/>
                          </a:solidFill>
                          <a:effectLst/>
                          <a:latin typeface="Arial" panose="020B0604020202020204" pitchFamily="34" charset="0"/>
                        </a:rPr>
                        <a:t>Manufacturing assessed for material storage and waste handling risks.</a:t>
                      </a:r>
                      <a:endParaRPr lang="en-US" sz="900" b="0" i="0" u="none" strike="noStrike">
                        <a:effectLst/>
                        <a:latin typeface="Arial" panose="020B0604020202020204" pitchFamily="34" charset="0"/>
                      </a:endParaRPr>
                    </a:p>
                  </a:txBody>
                  <a:tcPr marL="8400" marR="8400" marT="840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Manufacturing facilities identified and plans developed to produce pilot line build. </a:t>
                      </a:r>
                      <a:r>
                        <a:rPr lang="en-US" sz="900" b="0" i="0" u="none" strike="noStrike">
                          <a:solidFill>
                            <a:srgbClr val="FF0000"/>
                          </a:solidFill>
                          <a:effectLst/>
                          <a:latin typeface="Arial" panose="020B0604020202020204" pitchFamily="34" charset="0"/>
                        </a:rPr>
                        <a:t>Human Factors &amp; Ergonomics /Safety requirements verified in a production relevant environment for manufacturing personnel.</a:t>
                      </a:r>
                      <a:endParaRPr lang="en-US" sz="900" b="0" i="0" u="none" strike="noStrike">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8045">
                <a:tc>
                  <a:txBody>
                    <a:bodyPr/>
                    <a:lstStyle/>
                    <a:p>
                      <a:pPr algn="ctr" fontAlgn="ctr"/>
                      <a:r>
                        <a:rPr lang="en-US" sz="1000" b="1" i="0" u="none" strike="noStrike">
                          <a:effectLst/>
                          <a:latin typeface="Arial Black" panose="020B0A04020102020204" pitchFamily="34" charset="0"/>
                        </a:rPr>
                        <a:t>MRL 7</a:t>
                      </a:r>
                    </a:p>
                  </a:txBody>
                  <a:tcPr marL="8400" marR="8400" marT="8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a:t>
                      </a:r>
                      <a:r>
                        <a:rPr lang="en-US" sz="900" b="0" i="0" u="none" strike="noStrike">
                          <a:solidFill>
                            <a:srgbClr val="FF0000"/>
                          </a:solidFill>
                          <a:effectLst/>
                          <a:latin typeface="Arial" panose="020B0604020202020204" pitchFamily="34" charset="0"/>
                        </a:rPr>
                        <a:t>, including environmental, safety, and health,</a:t>
                      </a:r>
                      <a:r>
                        <a:rPr lang="en-US" sz="900" b="0" i="0" u="none" strike="noStrike">
                          <a:effectLst/>
                          <a:latin typeface="Arial" panose="020B0604020202020204" pitchFamily="34" charset="0"/>
                        </a:rPr>
                        <a:t> applied in production representative environment. Special handling procedures developed and annotated on work instructions for pilot line. </a:t>
                      </a:r>
                      <a:r>
                        <a:rPr lang="en-US" sz="900" b="0" i="0" u="none" strike="noStrike">
                          <a:solidFill>
                            <a:srgbClr val="FF0000"/>
                          </a:solidFill>
                          <a:effectLst/>
                          <a:latin typeface="Arial" panose="020B0604020202020204" pitchFamily="34" charset="0"/>
                        </a:rPr>
                        <a:t>Hazardous material storage and disposal plan in place for the pilot line.</a:t>
                      </a:r>
                      <a:endParaRPr lang="en-US" sz="900" b="0" i="0" u="none" strike="noStrike">
                        <a:effectLst/>
                        <a:latin typeface="Arial" panose="020B0604020202020204" pitchFamily="34" charset="0"/>
                      </a:endParaRPr>
                    </a:p>
                  </a:txBody>
                  <a:tcPr marL="8400" marR="8400" marT="840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Manufacturing facilities identified and plans developed to produce LRIP build. </a:t>
                      </a:r>
                      <a:r>
                        <a:rPr lang="en-US" sz="900" b="0" i="0" u="none" strike="noStrike" dirty="0">
                          <a:solidFill>
                            <a:srgbClr val="FF0000"/>
                          </a:solidFill>
                          <a:effectLst/>
                          <a:latin typeface="Arial" panose="020B0604020202020204" pitchFamily="34" charset="0"/>
                        </a:rPr>
                        <a:t>Human Factors &amp; Ergonomics /Safety practices validated in a production relevant environment for manufacturing personnel.</a:t>
                      </a:r>
                      <a:endParaRPr lang="en-US" sz="900" b="0" i="0" u="none" strike="noStrike" dirty="0">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400" marR="8400" marT="840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676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MRLWG Proposal Changes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6849524"/>
              </p:ext>
            </p:extLst>
          </p:nvPr>
        </p:nvGraphicFramePr>
        <p:xfrm>
          <a:off x="228601" y="1692895"/>
          <a:ext cx="8686799" cy="4351337"/>
        </p:xfrm>
        <a:graphic>
          <a:graphicData uri="http://schemas.openxmlformats.org/drawingml/2006/table">
            <a:tbl>
              <a:tblPr/>
              <a:tblGrid>
                <a:gridCol w="990391"/>
                <a:gridCol w="1924102"/>
                <a:gridCol w="1924102"/>
                <a:gridCol w="1924102"/>
                <a:gridCol w="1924102"/>
              </a:tblGrid>
              <a:tr h="202954">
                <a:tc>
                  <a:txBody>
                    <a:bodyPr/>
                    <a:lstStyle/>
                    <a:p>
                      <a:pPr algn="ctr" fontAlgn="ctr"/>
                      <a:r>
                        <a:rPr lang="en-US" sz="900" b="1" i="0" u="none" strike="noStrike" dirty="0">
                          <a:effectLst/>
                          <a:latin typeface="Arial Black" panose="020B0A04020102020204" pitchFamily="34" charset="0"/>
                        </a:rPr>
                        <a:t>Sub-Thread</a:t>
                      </a:r>
                    </a:p>
                  </a:txBody>
                  <a:tcPr marL="8118" marR="8118" marT="81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D.4 - Special Handling </a:t>
                      </a:r>
                    </a:p>
                  </a:txBody>
                  <a:tcPr marL="8118" marR="8118" marT="8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smtClean="0">
                          <a:solidFill>
                            <a:srgbClr val="FF0000"/>
                          </a:solidFill>
                          <a:effectLst/>
                          <a:latin typeface="Arial" panose="020B0604020202020204" pitchFamily="34" charset="0"/>
                        </a:rPr>
                        <a:t>Changes/Comments</a:t>
                      </a:r>
                      <a:endParaRPr lang="en-US" sz="900" b="1" i="0" u="none" strike="noStrike" dirty="0">
                        <a:solidFill>
                          <a:srgbClr val="FF0000"/>
                        </a:solidFill>
                        <a:effectLst/>
                        <a:latin typeface="Arial" panose="020B0604020202020204" pitchFamily="34" charset="0"/>
                      </a:endParaRPr>
                    </a:p>
                  </a:txBody>
                  <a:tcPr marL="8118" marR="8118" marT="8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effectLst/>
                          <a:latin typeface="Arial" panose="020B0604020202020204" pitchFamily="34" charset="0"/>
                        </a:rPr>
                        <a:t>H.2 - Facilities</a:t>
                      </a:r>
                    </a:p>
                  </a:txBody>
                  <a:tcPr marL="8118" marR="8118" marT="8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smtClean="0">
                          <a:solidFill>
                            <a:srgbClr val="FF0000"/>
                          </a:solidFill>
                          <a:effectLst/>
                          <a:latin typeface="Arial" panose="020B0604020202020204" pitchFamily="34" charset="0"/>
                        </a:rPr>
                        <a:t>Changes/Comments</a:t>
                      </a:r>
                      <a:endParaRPr lang="en-US" sz="900" b="1" i="0" u="none" strike="noStrike" dirty="0">
                        <a:solidFill>
                          <a:srgbClr val="FF0000"/>
                        </a:solidFill>
                        <a:effectLst/>
                        <a:latin typeface="Arial" panose="020B0604020202020204" pitchFamily="34" charset="0"/>
                      </a:endParaRPr>
                    </a:p>
                  </a:txBody>
                  <a:tcPr marL="8118" marR="8118" marT="8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4115">
                <a:tc>
                  <a:txBody>
                    <a:bodyPr/>
                    <a:lstStyle/>
                    <a:p>
                      <a:pPr algn="ctr" fontAlgn="ctr"/>
                      <a:r>
                        <a:rPr lang="en-US" sz="900" b="1" i="0" u="none" strike="noStrike">
                          <a:effectLst/>
                          <a:latin typeface="Arial Black" panose="020B0A04020102020204" pitchFamily="34" charset="0"/>
                        </a:rPr>
                        <a:t>MRL 8</a:t>
                      </a:r>
                    </a:p>
                  </a:txBody>
                  <a:tcPr marL="8118" marR="8118" marT="81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a:t>
                      </a:r>
                      <a:r>
                        <a:rPr lang="en-US" sz="900" b="0" i="0" u="none" strike="noStrike">
                          <a:solidFill>
                            <a:srgbClr val="FF0000"/>
                          </a:solidFill>
                          <a:effectLst/>
                          <a:latin typeface="Arial" panose="020B0604020202020204" pitchFamily="34" charset="0"/>
                        </a:rPr>
                        <a:t>, including environmental, safety, and health,</a:t>
                      </a:r>
                      <a:r>
                        <a:rPr lang="en-US" sz="900" b="0" i="0" u="none" strike="noStrike">
                          <a:effectLst/>
                          <a:latin typeface="Arial" panose="020B0604020202020204" pitchFamily="34" charset="0"/>
                        </a:rPr>
                        <a:t> applied in pilot line environment. Special handling procedures demonstrated in EMD or Technology Insertion Programs.  Special handling issues pose no significant risk for LRIP. All work instructions contain special handling provisions as required. </a:t>
                      </a:r>
                      <a:r>
                        <a:rPr lang="en-US" sz="900" b="0" i="0" u="none" strike="noStrike">
                          <a:solidFill>
                            <a:srgbClr val="FF0000"/>
                          </a:solidFill>
                          <a:effectLst/>
                          <a:latin typeface="Arial" panose="020B0604020202020204" pitchFamily="34" charset="0"/>
                        </a:rPr>
                        <a:t>Hazardous material storage and disposal plan evaluated and in place for LRIP.</a:t>
                      </a:r>
                      <a:endParaRPr lang="en-US" sz="900" b="0" i="0" u="none" strike="noStrike">
                        <a:effectLst/>
                        <a:latin typeface="Arial" panose="020B0604020202020204" pitchFamily="34" charset="0"/>
                      </a:endParaRPr>
                    </a:p>
                  </a:txBody>
                  <a:tcPr marL="8118" marR="8118" marT="811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Pilot line facilities demonstrated. Manufacturing facilities adequate to begin LRIP.  Plans in place to support transition to FRP. Workplace safety is adequate. </a:t>
                      </a:r>
                      <a:r>
                        <a:rPr lang="en-US" sz="900" b="0" i="0" u="none" strike="noStrike">
                          <a:solidFill>
                            <a:srgbClr val="FF0000"/>
                          </a:solidFill>
                          <a:effectLst/>
                          <a:latin typeface="Arial" panose="020B0604020202020204" pitchFamily="34" charset="0"/>
                        </a:rPr>
                        <a:t>Human Factors &amp; Ergonomics /Safety practices demonstrated on a pilot line for manufacturing personnel.</a:t>
                      </a:r>
                      <a:endParaRPr lang="en-US" sz="900" b="0" i="0" u="none" strike="noStrike">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088">
                <a:tc>
                  <a:txBody>
                    <a:bodyPr/>
                    <a:lstStyle/>
                    <a:p>
                      <a:pPr algn="ctr" fontAlgn="ctr"/>
                      <a:r>
                        <a:rPr lang="en-US" sz="900" b="1" i="0" u="none" strike="noStrike">
                          <a:effectLst/>
                          <a:latin typeface="Arial Black" panose="020B0A04020102020204" pitchFamily="34" charset="0"/>
                        </a:rPr>
                        <a:t>MRL 9</a:t>
                      </a:r>
                    </a:p>
                  </a:txBody>
                  <a:tcPr marL="8118" marR="8118" marT="81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a:t>
                      </a:r>
                      <a:r>
                        <a:rPr lang="en-US" sz="900" b="0" i="0" u="none" strike="noStrike">
                          <a:solidFill>
                            <a:srgbClr val="FF0000"/>
                          </a:solidFill>
                          <a:effectLst/>
                          <a:latin typeface="Arial" panose="020B0604020202020204" pitchFamily="34" charset="0"/>
                        </a:rPr>
                        <a:t>, including environmental, safety, and health,</a:t>
                      </a:r>
                      <a:r>
                        <a:rPr lang="en-US" sz="900" b="0" i="0" u="none" strike="noStrike">
                          <a:effectLst/>
                          <a:latin typeface="Arial" panose="020B0604020202020204" pitchFamily="34" charset="0"/>
                        </a:rPr>
                        <a:t> applied in LRIP environment. Special handling </a:t>
                      </a:r>
                      <a:r>
                        <a:rPr lang="en-US" sz="900" b="0" i="0" u="none" strike="noStrike">
                          <a:solidFill>
                            <a:srgbClr val="FF0000"/>
                          </a:solidFill>
                          <a:effectLst/>
                          <a:latin typeface="Arial" panose="020B0604020202020204" pitchFamily="34" charset="0"/>
                        </a:rPr>
                        <a:t>and hazardous material storage and disposal </a:t>
                      </a:r>
                      <a:r>
                        <a:rPr lang="en-US" sz="900" b="0" i="0" u="none" strike="noStrike">
                          <a:effectLst/>
                          <a:latin typeface="Arial" panose="020B0604020202020204" pitchFamily="34" charset="0"/>
                        </a:rPr>
                        <a:t>procedures demonstrated in LRIP.  Special handling </a:t>
                      </a:r>
                      <a:r>
                        <a:rPr lang="en-US" sz="900" b="0" i="0" u="none" strike="noStrike">
                          <a:solidFill>
                            <a:srgbClr val="FF0000"/>
                          </a:solidFill>
                          <a:effectLst/>
                          <a:latin typeface="Arial" panose="020B0604020202020204" pitchFamily="34" charset="0"/>
                        </a:rPr>
                        <a:t>and hazardous material storage and disposal </a:t>
                      </a:r>
                      <a:r>
                        <a:rPr lang="en-US" sz="900" b="0" i="0" u="none" strike="noStrike">
                          <a:effectLst/>
                          <a:latin typeface="Arial" panose="020B0604020202020204" pitchFamily="34" charset="0"/>
                        </a:rPr>
                        <a:t>issues pose no significant risk for FRP.  </a:t>
                      </a:r>
                    </a:p>
                  </a:txBody>
                  <a:tcPr marL="8118" marR="8118" marT="811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Manufacturing facilities in place and demonstrated in LRIP.   Capacity plans adequate to support FRP. </a:t>
                      </a:r>
                      <a:r>
                        <a:rPr lang="en-US" sz="900" b="0" i="0" u="none" strike="noStrike">
                          <a:solidFill>
                            <a:srgbClr val="FF0000"/>
                          </a:solidFill>
                          <a:effectLst/>
                          <a:latin typeface="Arial" panose="020B0604020202020204" pitchFamily="34" charset="0"/>
                        </a:rPr>
                        <a:t>Human Factors &amp; Ergonomics /Safety practices demonstrated in LRIP for manufacturing personnel.  </a:t>
                      </a:r>
                      <a:endParaRPr lang="en-US" sz="900" b="0" i="0" u="none" strike="noStrike">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4180">
                <a:tc>
                  <a:txBody>
                    <a:bodyPr/>
                    <a:lstStyle/>
                    <a:p>
                      <a:pPr algn="ctr" fontAlgn="ctr"/>
                      <a:r>
                        <a:rPr lang="en-US" sz="900" b="1" i="0" u="none" strike="noStrike">
                          <a:effectLst/>
                          <a:latin typeface="Arial Black" panose="020B0A04020102020204" pitchFamily="34" charset="0"/>
                        </a:rPr>
                        <a:t>MRL 10</a:t>
                      </a:r>
                    </a:p>
                  </a:txBody>
                  <a:tcPr marL="8118" marR="8118" marT="81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effectLst/>
                          <a:latin typeface="Arial" panose="020B0604020202020204" pitchFamily="34" charset="0"/>
                        </a:rPr>
                        <a:t>Special handling procedures</a:t>
                      </a:r>
                      <a:r>
                        <a:rPr lang="en-US" sz="900" b="0" i="0" u="none" strike="noStrike">
                          <a:solidFill>
                            <a:srgbClr val="FF0000"/>
                          </a:solidFill>
                          <a:effectLst/>
                          <a:latin typeface="Arial" panose="020B0604020202020204" pitchFamily="34" charset="0"/>
                        </a:rPr>
                        <a:t>, including environmental, safety, and health,</a:t>
                      </a:r>
                      <a:r>
                        <a:rPr lang="en-US" sz="900" b="0" i="0" u="none" strike="noStrike">
                          <a:effectLst/>
                          <a:latin typeface="Arial" panose="020B0604020202020204" pitchFamily="34" charset="0"/>
                        </a:rPr>
                        <a:t> effectively implemented in FRP.   </a:t>
                      </a:r>
                    </a:p>
                  </a:txBody>
                  <a:tcPr marL="8118" marR="8118" marT="811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effectLst/>
                          <a:latin typeface="Arial" panose="020B0604020202020204" pitchFamily="34" charset="0"/>
                        </a:rPr>
                        <a:t>Production facilities in place and capacity demonstrated to meet maximum FRP requirements. </a:t>
                      </a:r>
                      <a:r>
                        <a:rPr lang="en-US" sz="900" b="0" i="0" u="none" strike="noStrike" dirty="0">
                          <a:solidFill>
                            <a:srgbClr val="FF0000"/>
                          </a:solidFill>
                          <a:effectLst/>
                          <a:latin typeface="Arial" panose="020B0604020202020204" pitchFamily="34" charset="0"/>
                        </a:rPr>
                        <a:t>Human Factors &amp; Ergonomics /Safety requirements demonstrated in FRP and updated for manufacturing personnel.</a:t>
                      </a:r>
                      <a:endParaRPr lang="en-US" sz="900" b="0" i="0" u="none" strike="noStrike" dirty="0">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900" b="0" i="0" u="none" strike="noStrike" dirty="0">
                        <a:effectLst/>
                        <a:latin typeface="Arial" panose="020B0604020202020204" pitchFamily="34" charset="0"/>
                      </a:endParaRPr>
                    </a:p>
                  </a:txBody>
                  <a:tcPr marL="8118" marR="8118" marT="811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6293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1445</Words>
  <Application>Microsoft Office PowerPoint</Application>
  <PresentationFormat>On-screen Show (4:3)</PresentationFormat>
  <Paragraphs>169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Calibri Light</vt:lpstr>
      <vt:lpstr>Office Theme</vt:lpstr>
      <vt:lpstr>[Team Name] (e.g. ESH)</vt:lpstr>
      <vt:lpstr>Team Members</vt:lpstr>
      <vt:lpstr>Feedback on Proposed Matrix Change Environmental, Safety, and Health</vt:lpstr>
      <vt:lpstr>Feedback on Proposed Matrix Change MRL 1-3 Additional Criteria</vt:lpstr>
      <vt:lpstr>Summary</vt:lpstr>
      <vt:lpstr>Below are Slides for your Team</vt:lpstr>
      <vt:lpstr>MRLWG Proposal Changes</vt:lpstr>
      <vt:lpstr>MRLWG Proposal Changes</vt:lpstr>
      <vt:lpstr>MRLWG Proposal Changes</vt:lpstr>
      <vt:lpstr>Industry Thread Changes</vt:lpstr>
      <vt:lpstr>Industry Thread Changes</vt:lpstr>
      <vt:lpstr>Industry Thread Changes</vt:lpstr>
      <vt:lpstr>Alternative Proposal</vt:lpstr>
      <vt:lpstr>Alternative Proposal</vt:lpstr>
      <vt:lpstr>Alternative Proposal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Name (e.g. S&amp;T, Limited Prod., Sustainment, Industry)</dc:title>
  <dc:creator>gary stanley</dc:creator>
  <cp:lastModifiedBy>APT</cp:lastModifiedBy>
  <cp:revision>9</cp:revision>
  <dcterms:created xsi:type="dcterms:W3CDTF">2015-08-06T14:30:24Z</dcterms:created>
  <dcterms:modified xsi:type="dcterms:W3CDTF">2016-09-07T19:46:10Z</dcterms:modified>
</cp:coreProperties>
</file>